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63" r:id="rId5"/>
    <p:sldId id="280" r:id="rId6"/>
    <p:sldId id="297" r:id="rId7"/>
    <p:sldId id="298" r:id="rId8"/>
    <p:sldId id="299" r:id="rId9"/>
    <p:sldId id="300" r:id="rId10"/>
    <p:sldId id="266" r:id="rId11"/>
    <p:sldId id="301" r:id="rId12"/>
    <p:sldId id="302" r:id="rId13"/>
    <p:sldId id="303" r:id="rId14"/>
    <p:sldId id="304" r:id="rId15"/>
    <p:sldId id="274" r:id="rId16"/>
    <p:sldId id="291" r:id="rId17"/>
    <p:sldId id="286" r:id="rId18"/>
    <p:sldId id="306" r:id="rId19"/>
    <p:sldId id="307" r:id="rId20"/>
    <p:sldId id="308" r:id="rId21"/>
    <p:sldId id="305" r:id="rId22"/>
    <p:sldId id="293" r:id="rId23"/>
    <p:sldId id="309" r:id="rId24"/>
    <p:sldId id="310" r:id="rId25"/>
    <p:sldId id="311" r:id="rId26"/>
    <p:sldId id="313" r:id="rId27"/>
    <p:sldId id="312" r:id="rId28"/>
    <p:sldId id="295" r:id="rId29"/>
    <p:sldId id="29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ategy_pattern" TargetMode="External"/><Relationship Id="rId2" Type="http://schemas.openxmlformats.org/officeDocument/2006/relationships/hyperlink" Target="https://sourcemaking.com/design_patterns/strateg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mplate_pattern" TargetMode="External"/><Relationship Id="rId2" Type="http://schemas.openxmlformats.org/officeDocument/2006/relationships/hyperlink" Target="https://sourcemaking.com/design_patterns/template_metho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ategy_pattern" TargetMode="External"/><Relationship Id="rId2" Type="http://schemas.openxmlformats.org/officeDocument/2006/relationships/hyperlink" Target="https://sourcemaking.com/design_patterns/visito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10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promotes the idea of encapsulating code as a package which can be freely interchanged at runtime.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Each package contains an implementation which can be selected. Separating implementations from their use helps reduce coupling.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838200" y="4800315"/>
            <a:ext cx="2015412" cy="11943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Context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088294" y="4800315"/>
            <a:ext cx="2015412" cy="119431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Strategy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9338388" y="4800315"/>
            <a:ext cx="2015412" cy="119431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Implemented Strategy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894" y="1933575"/>
            <a:ext cx="6076213" cy="3974856"/>
          </a:xfrm>
          <a:prstGeom prst="rect">
            <a:avLst/>
          </a:prstGeom>
        </p:spPr>
      </p:pic>
      <p:sp>
        <p:nvSpPr>
          <p:cNvPr id="9" name="Rectangle: Rounded Corners 8"/>
          <p:cNvSpPr/>
          <p:nvPr/>
        </p:nvSpPr>
        <p:spPr>
          <a:xfrm>
            <a:off x="1697893" y="2213423"/>
            <a:ext cx="990600" cy="49851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Context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7846507" y="2213423"/>
            <a:ext cx="990600" cy="4985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Strategy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6348155" y="5986756"/>
            <a:ext cx="1131277" cy="49851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Implemented Strategy</a:t>
            </a:r>
          </a:p>
        </p:txBody>
      </p:sp>
    </p:spTree>
    <p:extLst>
      <p:ext uri="{BB962C8B-B14F-4D97-AF65-F5344CB8AC3E}">
        <p14:creationId xmlns:p14="http://schemas.microsoft.com/office/powerpoint/2010/main" val="9710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15815" y="386163"/>
            <a:ext cx="39780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interface </a:t>
            </a:r>
            <a:r>
              <a:rPr lang="en-GB" sz="1200" dirty="0" err="1">
                <a:latin typeface="Consolas" panose="020B0609020204030204" pitchFamily="49" charset="0"/>
              </a:rPr>
              <a:t>IMovieRepository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 err="1">
                <a:latin typeface="Consolas" panose="020B0609020204030204" pitchFamily="49" charset="0"/>
              </a:rPr>
              <a:t>IEnumerable</a:t>
            </a:r>
            <a:r>
              <a:rPr lang="en-GB" sz="1200" dirty="0">
                <a:latin typeface="Consolas" panose="020B0609020204030204" pitchFamily="49" charset="0"/>
              </a:rPr>
              <a:t>&lt;string&gt; </a:t>
            </a:r>
            <a:r>
              <a:rPr lang="en-GB" sz="1200" dirty="0" err="1">
                <a:latin typeface="Consolas" panose="020B0609020204030204" pitchFamily="49" charset="0"/>
              </a:rPr>
              <a:t>ListGenres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</a:t>
            </a:r>
            <a:r>
              <a:rPr lang="en-GB" sz="1200" dirty="0" err="1">
                <a:latin typeface="Consolas" panose="020B0609020204030204" pitchFamily="49" charset="0"/>
              </a:rPr>
              <a:t>IEnumerable</a:t>
            </a:r>
            <a:r>
              <a:rPr lang="en-GB" sz="1200" dirty="0">
                <a:latin typeface="Consolas" panose="020B0609020204030204" pitchFamily="49" charset="0"/>
              </a:rPr>
              <a:t>&lt;Movie&gt; </a:t>
            </a:r>
            <a:r>
              <a:rPr lang="en-GB" sz="1200" dirty="0" err="1">
                <a:latin typeface="Consolas" panose="020B0609020204030204" pitchFamily="49" charset="0"/>
              </a:rPr>
              <a:t>ListMovies</a:t>
            </a:r>
            <a:r>
              <a:rPr lang="en-GB" sz="1200" dirty="0">
                <a:latin typeface="Consolas" panose="020B0609020204030204" pitchFamily="49" charset="0"/>
              </a:rPr>
              <a:t>(string </a:t>
            </a:r>
            <a:r>
              <a:rPr lang="en-GB" sz="1200" dirty="0" err="1">
                <a:latin typeface="Consolas" panose="020B0609020204030204" pitchFamily="49" charset="0"/>
              </a:rPr>
              <a:t>movieGenre</a:t>
            </a:r>
            <a:r>
              <a:rPr lang="en-GB" sz="1200" dirty="0">
                <a:latin typeface="Consolas" panose="020B0609020204030204" pitchFamily="49" charset="0"/>
              </a:rPr>
              <a:t>, string </a:t>
            </a:r>
            <a:r>
              <a:rPr lang="en-GB" sz="1200" dirty="0" err="1">
                <a:latin typeface="Consolas" panose="020B0609020204030204" pitchFamily="49" charset="0"/>
              </a:rPr>
              <a:t>searchString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4892430" y="386163"/>
            <a:ext cx="72136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EfMovieRepository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: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IMovieRepository</a:t>
            </a:r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readonly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MovieDbContext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MovieDbContext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();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IEnumerable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&lt;string&gt;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ListGenres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()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{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genreLst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= new List&lt;string&gt;();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genreQry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= from d in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db.Movies</a:t>
            </a:r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orderby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d.Genre</a:t>
            </a:r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    select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d.Genre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genreLst.AddRange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genreQry.Distinct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());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return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genreLst.AsEnumerable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}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IEnumerable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&lt;Movie&gt;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ListMovies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(string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movieGenre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, string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searchString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{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movies = from m in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db.Movies</a:t>
            </a:r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     select m;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if (!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String.IsNullOrEmpty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searchString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))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movies =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movies.Where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(s =&gt;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s.Title.Contains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searchString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  <a:p>
            <a:pPr lvl="0"/>
            <a:endParaRPr lang="en-GB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if (!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string.IsNullOrEmpty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movieGenre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))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movies =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movies.Where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(x =&gt;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x.Genre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==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movieGenre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return </a:t>
            </a:r>
            <a:r>
              <a:rPr lang="en-GB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movies.AsEnumerable</a:t>
            </a:r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();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    }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64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15815" y="386163"/>
            <a:ext cx="75887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MoviesController</a:t>
            </a:r>
            <a:r>
              <a:rPr lang="en-GB" sz="1200" dirty="0">
                <a:latin typeface="Consolas" panose="020B0609020204030204" pitchFamily="49" charset="0"/>
              </a:rPr>
              <a:t> : Controller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latin typeface="Consolas" panose="020B0609020204030204" pitchFamily="49" charset="0"/>
              </a:rPr>
              <a:t>readonly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IMovieRepository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movieRepository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MoviesController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IMovieRepository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movieRepository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_</a:t>
            </a:r>
            <a:r>
              <a:rPr lang="en-GB" sz="1200" dirty="0" err="1">
                <a:latin typeface="Consolas" panose="020B0609020204030204" pitchFamily="49" charset="0"/>
              </a:rPr>
              <a:t>movieRepository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movieRepository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MoviesController</a:t>
            </a:r>
            <a:r>
              <a:rPr lang="en-GB" sz="1200" dirty="0">
                <a:latin typeface="Consolas" panose="020B0609020204030204" pitchFamily="49" charset="0"/>
              </a:rPr>
              <a:t>() : this(new </a:t>
            </a:r>
            <a:r>
              <a:rPr lang="en-GB" sz="1200" dirty="0" err="1">
                <a:latin typeface="Consolas" panose="020B0609020204030204" pitchFamily="49" charset="0"/>
              </a:rPr>
              <a:t>EfMovieRepository</a:t>
            </a:r>
            <a:r>
              <a:rPr lang="en-GB" sz="1200" dirty="0">
                <a:latin typeface="Consolas" panose="020B0609020204030204" pitchFamily="49" charset="0"/>
              </a:rPr>
              <a:t>())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// GET: /Movies/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ActionResult</a:t>
            </a:r>
            <a:r>
              <a:rPr lang="en-GB" sz="1200" dirty="0">
                <a:latin typeface="Consolas" panose="020B0609020204030204" pitchFamily="49" charset="0"/>
              </a:rPr>
              <a:t> Index(string </a:t>
            </a:r>
            <a:r>
              <a:rPr lang="en-GB" sz="1200" dirty="0" err="1">
                <a:latin typeface="Consolas" panose="020B0609020204030204" pitchFamily="49" charset="0"/>
              </a:rPr>
              <a:t>movieGenre</a:t>
            </a:r>
            <a:r>
              <a:rPr lang="en-GB" sz="1200" dirty="0">
                <a:latin typeface="Consolas" panose="020B0609020204030204" pitchFamily="49" charset="0"/>
              </a:rPr>
              <a:t>, string </a:t>
            </a:r>
            <a:r>
              <a:rPr lang="en-GB" sz="1200" dirty="0" err="1">
                <a:latin typeface="Consolas" panose="020B0609020204030204" pitchFamily="49" charset="0"/>
              </a:rPr>
              <a:t>searchString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ViewBag.movieGenre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SelectList</a:t>
            </a:r>
            <a:r>
              <a:rPr lang="en-GB" sz="1200" dirty="0">
                <a:latin typeface="Consolas" panose="020B0609020204030204" pitchFamily="49" charset="0"/>
              </a:rPr>
              <a:t>(_</a:t>
            </a:r>
            <a:r>
              <a:rPr lang="en-GB" sz="1200" dirty="0" err="1">
                <a:latin typeface="Consolas" panose="020B0609020204030204" pitchFamily="49" charset="0"/>
              </a:rPr>
              <a:t>movieRepository.ListGenres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return View(_</a:t>
            </a:r>
            <a:r>
              <a:rPr lang="en-GB" sz="1200" dirty="0" err="1">
                <a:latin typeface="Consolas" panose="020B0609020204030204" pitchFamily="49" charset="0"/>
              </a:rPr>
              <a:t>movieRepository.ListMovies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movieGenre,searchString</a:t>
            </a:r>
            <a:r>
              <a:rPr lang="en-GB" sz="12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898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It’s heavily used in </a:t>
            </a:r>
            <a:r>
              <a:rPr lang="en-GB" altLang="zh-CN" b="1" dirty="0">
                <a:latin typeface="Segoe UI" panose="020B0502040204020203" pitchFamily="34" charset="0"/>
                <a:cs typeface="Segoe UI" panose="020B0502040204020203" pitchFamily="34" charset="0"/>
              </a:rPr>
              <a:t>Dependency Injection </a:t>
            </a:r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containers so recognisable to most developers.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Strategy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https://sourcemaking.com/design_patterns/strategy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Strategy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https://en.wikipedia.org/wiki/strategy_pattern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Template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simple to understand.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Create a template class which does most of the work, but can be sub-classed and have sub-classes do additional work.</a:t>
            </a:r>
          </a:p>
        </p:txBody>
      </p:sp>
    </p:spTree>
    <p:extLst>
      <p:ext uri="{BB962C8B-B14F-4D97-AF65-F5344CB8AC3E}">
        <p14:creationId xmlns:p14="http://schemas.microsoft.com/office/powerpoint/2010/main" val="279261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0523" y="500864"/>
            <a:ext cx="60100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>
                <a:latin typeface="Consolas" panose="020B0609020204030204" pitchFamily="49" charset="0"/>
              </a:rPr>
              <a:t>public abstract class HouseTemplate {</a:t>
            </a:r>
          </a:p>
          <a:p>
            <a:endParaRPr lang="en-GB" sz="1200">
              <a:latin typeface="Consolas" panose="020B0609020204030204" pitchFamily="49" charset="0"/>
            </a:endParaRPr>
          </a:p>
          <a:p>
            <a:r>
              <a:rPr lang="en-GB" sz="1200">
                <a:latin typeface="Consolas" panose="020B0609020204030204" pitchFamily="49" charset="0"/>
              </a:rPr>
              <a:t>	//template method, final so subclasses can't override</a:t>
            </a:r>
          </a:p>
          <a:p>
            <a:r>
              <a:rPr lang="en-GB" sz="1200">
                <a:latin typeface="Consolas" panose="020B0609020204030204" pitchFamily="49" charset="0"/>
              </a:rPr>
              <a:t>	public final void buildHouse(){</a:t>
            </a:r>
          </a:p>
          <a:p>
            <a:r>
              <a:rPr lang="en-GB" sz="1200">
                <a:latin typeface="Consolas" panose="020B0609020204030204" pitchFamily="49" charset="0"/>
              </a:rPr>
              <a:t>		buildFoundation();</a:t>
            </a:r>
          </a:p>
          <a:p>
            <a:r>
              <a:rPr lang="en-GB" sz="1200">
                <a:latin typeface="Consolas" panose="020B0609020204030204" pitchFamily="49" charset="0"/>
              </a:rPr>
              <a:t>		buildPillars();</a:t>
            </a:r>
          </a:p>
          <a:p>
            <a:r>
              <a:rPr lang="en-GB" sz="1200">
                <a:latin typeface="Consolas" panose="020B0609020204030204" pitchFamily="49" charset="0"/>
              </a:rPr>
              <a:t>		buildWalls();</a:t>
            </a:r>
          </a:p>
          <a:p>
            <a:r>
              <a:rPr lang="en-GB" sz="1200">
                <a:latin typeface="Consolas" panose="020B0609020204030204" pitchFamily="49" charset="0"/>
              </a:rPr>
              <a:t>		buildWindows();</a:t>
            </a:r>
          </a:p>
          <a:p>
            <a:r>
              <a:rPr lang="en-GB" sz="1200">
                <a:latin typeface="Consolas" panose="020B0609020204030204" pitchFamily="49" charset="0"/>
              </a:rPr>
              <a:t>		System.out.println("House is built.");</a:t>
            </a:r>
          </a:p>
          <a:p>
            <a:r>
              <a:rPr lang="en-GB" sz="1200">
                <a:latin typeface="Consolas" panose="020B0609020204030204" pitchFamily="49" charset="0"/>
              </a:rPr>
              <a:t>	}</a:t>
            </a:r>
          </a:p>
          <a:p>
            <a:endParaRPr lang="en-GB" sz="1200">
              <a:latin typeface="Consolas" panose="020B0609020204030204" pitchFamily="49" charset="0"/>
            </a:endParaRPr>
          </a:p>
          <a:p>
            <a:r>
              <a:rPr lang="en-GB" sz="1200">
                <a:latin typeface="Consolas" panose="020B0609020204030204" pitchFamily="49" charset="0"/>
              </a:rPr>
              <a:t>	//default implementation</a:t>
            </a:r>
          </a:p>
          <a:p>
            <a:r>
              <a:rPr lang="en-GB" sz="1200">
                <a:latin typeface="Consolas" panose="020B0609020204030204" pitchFamily="49" charset="0"/>
              </a:rPr>
              <a:t>	private void buildWindows() {</a:t>
            </a:r>
          </a:p>
          <a:p>
            <a:r>
              <a:rPr lang="en-GB" sz="1200">
                <a:latin typeface="Consolas" panose="020B0609020204030204" pitchFamily="49" charset="0"/>
              </a:rPr>
              <a:t>		System.out.println("Building Glass Windows");</a:t>
            </a:r>
          </a:p>
          <a:p>
            <a:r>
              <a:rPr lang="en-GB" sz="1200">
                <a:latin typeface="Consolas" panose="020B0609020204030204" pitchFamily="49" charset="0"/>
              </a:rPr>
              <a:t>	}</a:t>
            </a:r>
          </a:p>
          <a:p>
            <a:endParaRPr lang="en-GB" sz="1200">
              <a:latin typeface="Consolas" panose="020B0609020204030204" pitchFamily="49" charset="0"/>
            </a:endParaRPr>
          </a:p>
          <a:p>
            <a:r>
              <a:rPr lang="en-GB" sz="1200">
                <a:latin typeface="Consolas" panose="020B0609020204030204" pitchFamily="49" charset="0"/>
              </a:rPr>
              <a:t>	//methods to be implemented by subclasses</a:t>
            </a:r>
          </a:p>
          <a:p>
            <a:r>
              <a:rPr lang="en-GB" sz="1200">
                <a:latin typeface="Consolas" panose="020B0609020204030204" pitchFamily="49" charset="0"/>
              </a:rPr>
              <a:t>	public abstract void buildWalls();</a:t>
            </a:r>
          </a:p>
          <a:p>
            <a:r>
              <a:rPr lang="en-GB" sz="1200">
                <a:latin typeface="Consolas" panose="020B0609020204030204" pitchFamily="49" charset="0"/>
              </a:rPr>
              <a:t>	public abstract void buildPillars();</a:t>
            </a:r>
          </a:p>
          <a:p>
            <a:endParaRPr lang="en-GB" sz="1200">
              <a:latin typeface="Consolas" panose="020B0609020204030204" pitchFamily="49" charset="0"/>
            </a:endParaRPr>
          </a:p>
          <a:p>
            <a:r>
              <a:rPr lang="en-GB" sz="1200">
                <a:latin typeface="Consolas" panose="020B0609020204030204" pitchFamily="49" charset="0"/>
              </a:rPr>
              <a:t>	private void buildFoundation() {</a:t>
            </a:r>
          </a:p>
          <a:p>
            <a:r>
              <a:rPr lang="en-GB" sz="1200">
                <a:latin typeface="Consolas" panose="020B0609020204030204" pitchFamily="49" charset="0"/>
              </a:rPr>
              <a:t>		System.out.println("Building foundation with cement,iron rods and sand");</a:t>
            </a:r>
          </a:p>
          <a:p>
            <a:r>
              <a:rPr lang="en-GB" sz="1200">
                <a:latin typeface="Consolas" panose="020B0609020204030204" pitchFamily="49" charset="0"/>
              </a:rPr>
              <a:t>	}</a:t>
            </a:r>
          </a:p>
          <a:p>
            <a:r>
              <a:rPr lang="en-GB" sz="1200">
                <a:latin typeface="Consolas" panose="020B0609020204030204" pitchFamily="49" charset="0"/>
              </a:rPr>
              <a:t>}</a:t>
            </a:r>
            <a:endParaRPr lang="en-GB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2707" y="500357"/>
            <a:ext cx="69478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WoodenHouse</a:t>
            </a:r>
            <a:r>
              <a:rPr lang="en-GB" sz="1200" dirty="0">
                <a:latin typeface="Consolas" panose="020B0609020204030204" pitchFamily="49" charset="0"/>
              </a:rPr>
              <a:t> extends </a:t>
            </a:r>
            <a:r>
              <a:rPr lang="en-GB" sz="1200" dirty="0" err="1">
                <a:latin typeface="Consolas" panose="020B0609020204030204" pitchFamily="49" charset="0"/>
              </a:rPr>
              <a:t>HouseTemplate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@Override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buildWalls</a:t>
            </a:r>
            <a:r>
              <a:rPr lang="en-GB" sz="1200" dirty="0">
                <a:latin typeface="Consolas" panose="020B0609020204030204" pitchFamily="49" charset="0"/>
              </a:rPr>
              <a:t>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("Building Wooden Walls");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@Override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buildPillars</a:t>
            </a:r>
            <a:r>
              <a:rPr lang="en-GB" sz="1200" dirty="0">
                <a:latin typeface="Consolas" panose="020B0609020204030204" pitchFamily="49" charset="0"/>
              </a:rPr>
              <a:t>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("Building Pillars with Wood coating");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62707" y="3460211"/>
            <a:ext cx="72917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GlassHouse</a:t>
            </a:r>
            <a:r>
              <a:rPr lang="en-GB" sz="1200" dirty="0">
                <a:latin typeface="Consolas" panose="020B0609020204030204" pitchFamily="49" charset="0"/>
              </a:rPr>
              <a:t> extends </a:t>
            </a:r>
            <a:r>
              <a:rPr lang="en-GB" sz="1200" dirty="0" err="1">
                <a:latin typeface="Consolas" panose="020B0609020204030204" pitchFamily="49" charset="0"/>
              </a:rPr>
              <a:t>HouseTemplate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@Override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buildWalls</a:t>
            </a:r>
            <a:r>
              <a:rPr lang="en-GB" sz="1200" dirty="0">
                <a:latin typeface="Consolas" panose="020B0609020204030204" pitchFamily="49" charset="0"/>
              </a:rPr>
              <a:t>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("Building Glass Walls");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@Override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buildPillars</a:t>
            </a:r>
            <a:r>
              <a:rPr lang="en-GB" sz="1200" dirty="0">
                <a:latin typeface="Consolas" panose="020B0609020204030204" pitchFamily="49" charset="0"/>
              </a:rPr>
              <a:t>()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("Building Pillars with glass coating");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913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0524" y="496896"/>
            <a:ext cx="8305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HousingClient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static void main(String[] </a:t>
            </a:r>
            <a:r>
              <a:rPr lang="en-GB" sz="1200" dirty="0" err="1">
                <a:latin typeface="Consolas" panose="020B0609020204030204" pitchFamily="49" charset="0"/>
              </a:rPr>
              <a:t>args</a:t>
            </a:r>
            <a:r>
              <a:rPr lang="en-GB" sz="1200" dirty="0">
                <a:latin typeface="Consolas" panose="020B0609020204030204" pitchFamily="49" charset="0"/>
              </a:rPr>
              <a:t>) {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HouseTemplate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houseType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WoodenHouse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//using template method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houseType.buildHouse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("************");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GlassHouse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houseType.buildHouse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297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0524" y="496896"/>
            <a:ext cx="8305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HousingClient</a:t>
            </a:r>
            <a:r>
              <a:rPr lang="en-GB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static void main(String[] </a:t>
            </a:r>
            <a:r>
              <a:rPr lang="en-GB" sz="1200" dirty="0" err="1">
                <a:latin typeface="Consolas" panose="020B0609020204030204" pitchFamily="49" charset="0"/>
              </a:rPr>
              <a:t>args</a:t>
            </a:r>
            <a:r>
              <a:rPr lang="en-GB" sz="1200" dirty="0">
                <a:latin typeface="Consolas" panose="020B0609020204030204" pitchFamily="49" charset="0"/>
              </a:rPr>
              <a:t>) {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HouseTemplate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houseType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WoodenHouse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//using template method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houseType.buildHouse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("************");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</a:t>
            </a:r>
            <a:r>
              <a:rPr lang="en-GB" sz="1200" dirty="0">
                <a:latin typeface="Consolas" panose="020B0609020204030204" pitchFamily="49" charset="0"/>
              </a:rPr>
              <a:t> = new </a:t>
            </a:r>
            <a:r>
              <a:rPr lang="en-GB" sz="1200" dirty="0" err="1">
                <a:latin typeface="Consolas" panose="020B0609020204030204" pitchFamily="49" charset="0"/>
              </a:rPr>
              <a:t>GlassHouse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houseType.buildHouse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19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Template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is commonly and extensively used in frameworks where classes are extended to add functionality to framework-required boilerplate code.</a:t>
            </a:r>
          </a:p>
        </p:txBody>
      </p:sp>
    </p:spTree>
    <p:extLst>
      <p:ext uri="{BB962C8B-B14F-4D97-AF65-F5344CB8AC3E}">
        <p14:creationId xmlns:p14="http://schemas.microsoft.com/office/powerpoint/2010/main" val="8588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Template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Template Method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https://sourcemaking.com/design_patterns/template_method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Template Method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https://en.wikipedia.org/wiki/template_method_pattern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9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Visitor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isn’t as commonly used as others.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provides a way of iterating over classes with different interfaces, and separating some functionality into a reusable 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class.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It’s best explained with an example.</a:t>
            </a:r>
          </a:p>
        </p:txBody>
      </p:sp>
    </p:spTree>
    <p:extLst>
      <p:ext uri="{BB962C8B-B14F-4D97-AF65-F5344CB8AC3E}">
        <p14:creationId xmlns:p14="http://schemas.microsoft.com/office/powerpoint/2010/main" val="12938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754" y="283433"/>
            <a:ext cx="63460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'Visitor' interface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interface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Visit(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Element</a:t>
            </a:r>
            <a:r>
              <a:rPr lang="en-GB" sz="1200" dirty="0">
                <a:latin typeface="Consolas" panose="020B0609020204030204" pitchFamily="49" charset="0"/>
              </a:rPr>
              <a:t> element);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ConcreteVisitor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IncomeVisitor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Visit(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Element</a:t>
            </a:r>
            <a:r>
              <a:rPr lang="en-GB" sz="1200" dirty="0">
                <a:latin typeface="Consolas" panose="020B0609020204030204" pitchFamily="49" charset="0"/>
              </a:rPr>
              <a:t> element)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= element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Provide 10% pay raise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employee.Income</a:t>
            </a:r>
            <a:r>
              <a:rPr lang="en-GB" sz="1200" dirty="0">
                <a:latin typeface="Consolas" panose="020B0609020204030204" pitchFamily="49" charset="0"/>
              </a:rPr>
              <a:t> *= 1.10;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"{0} {1}'s new income: {2:C}"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employee.GetType</a:t>
            </a:r>
            <a:r>
              <a:rPr lang="en-GB" sz="1200" dirty="0">
                <a:latin typeface="Consolas" panose="020B0609020204030204" pitchFamily="49" charset="0"/>
              </a:rPr>
              <a:t>().Name, </a:t>
            </a:r>
            <a:r>
              <a:rPr lang="en-GB" sz="1200" dirty="0" err="1">
                <a:latin typeface="Consolas" panose="020B0609020204030204" pitchFamily="49" charset="0"/>
              </a:rPr>
              <a:t>employee.Name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employee.Income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3046" y="28343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ConcreteVisitor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VacationVisitor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Visit(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Element</a:t>
            </a:r>
            <a:r>
              <a:rPr lang="en-GB" sz="1200" dirty="0">
                <a:latin typeface="Consolas" panose="020B0609020204030204" pitchFamily="49" charset="0"/>
              </a:rPr>
              <a:t> element)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= element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Provide 3 extra vacation days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employee.VacationDays</a:t>
            </a:r>
            <a:r>
              <a:rPr lang="en-GB" sz="1200" dirty="0">
                <a:latin typeface="Consolas" panose="020B0609020204030204" pitchFamily="49" charset="0"/>
              </a:rPr>
              <a:t> += 3;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"{0} {1}'s new vacation days: {2}"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employee.GetType</a:t>
            </a:r>
            <a:r>
              <a:rPr lang="en-GB" sz="1200" dirty="0">
                <a:latin typeface="Consolas" panose="020B0609020204030204" pitchFamily="49" charset="0"/>
              </a:rPr>
              <a:t>().Name, </a:t>
            </a:r>
            <a:r>
              <a:rPr lang="en-GB" sz="1200" dirty="0" err="1">
                <a:latin typeface="Consolas" panose="020B0609020204030204" pitchFamily="49" charset="0"/>
              </a:rPr>
              <a:t>employee.Name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employee.VacationDays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424897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754" y="283433"/>
            <a:ext cx="63460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  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'Element' abstract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Element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Accept(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r>
              <a:rPr lang="en-GB" sz="1200" dirty="0">
                <a:latin typeface="Consolas" panose="020B0609020204030204" pitchFamily="49" charset="0"/>
              </a:rPr>
              <a:t> visitor);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ConcreteElement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Element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GB" sz="1200" dirty="0">
                <a:latin typeface="Consolas" panose="020B0609020204030204" pitchFamily="49" charset="0"/>
              </a:rPr>
              <a:t> _income;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Employee(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GB" sz="1200" dirty="0">
                <a:latin typeface="Consolas" panose="020B0609020204030204" pitchFamily="49" charset="0"/>
              </a:rPr>
              <a:t> income,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._name</a:t>
            </a:r>
            <a:r>
              <a:rPr lang="en-GB" sz="1200" dirty="0">
                <a:latin typeface="Consolas" panose="020B0609020204030204" pitchFamily="49" charset="0"/>
              </a:rPr>
              <a:t> = 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._income</a:t>
            </a:r>
            <a:r>
              <a:rPr lang="en-GB" sz="1200" dirty="0">
                <a:latin typeface="Consolas" panose="020B0609020204030204" pitchFamily="49" charset="0"/>
              </a:rPr>
              <a:t> = income;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>
                <a:latin typeface="Consolas" panose="020B0609020204030204" pitchFamily="49" charset="0"/>
              </a:rPr>
              <a:t>._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the name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_name;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_name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3046" y="283433"/>
            <a:ext cx="6096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income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GB" sz="1200" dirty="0">
                <a:latin typeface="Consolas" panose="020B0609020204030204" pitchFamily="49" charset="0"/>
              </a:rPr>
              <a:t> Income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_income;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_income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number of vacation days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</a:t>
            </a:r>
            <a:r>
              <a:rPr lang="en-GB" sz="1200" dirty="0" err="1">
                <a:latin typeface="Consolas" panose="020B0609020204030204" pitchFamily="49" charset="0"/>
              </a:rPr>
              <a:t>vacationDays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Accept(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r>
              <a:rPr lang="en-GB" sz="1200" dirty="0">
                <a:latin typeface="Consolas" panose="020B0609020204030204" pitchFamily="49" charset="0"/>
              </a:rPr>
              <a:t> visitor)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visitor.Visit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58896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754" y="283433"/>
            <a:ext cx="63460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ObjectStructure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&gt; _employees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&gt;();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Attach(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employee)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employees.Add</a:t>
            </a:r>
            <a:r>
              <a:rPr lang="en-GB" sz="1200" dirty="0">
                <a:latin typeface="Consolas" panose="020B0609020204030204" pitchFamily="49" charset="0"/>
              </a:rPr>
              <a:t>(employee);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Detach(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employee)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employees.Remove</a:t>
            </a:r>
            <a:r>
              <a:rPr lang="en-GB" sz="1200" dirty="0">
                <a:latin typeface="Consolas" panose="020B0609020204030204" pitchFamily="49" charset="0"/>
              </a:rPr>
              <a:t>(employee);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Accept(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IVisitor</a:t>
            </a:r>
            <a:r>
              <a:rPr lang="en-GB" sz="1200" dirty="0">
                <a:latin typeface="Consolas" panose="020B0609020204030204" pitchFamily="49" charset="0"/>
              </a:rPr>
              <a:t> visitor)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r>
              <a:rPr lang="en-GB" sz="1200" dirty="0">
                <a:latin typeface="Consolas" panose="020B0609020204030204" pitchFamily="49" charset="0"/>
              </a:rPr>
              <a:t> e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GB" sz="1200" dirty="0">
                <a:latin typeface="Consolas" panose="020B0609020204030204" pitchFamily="49" charset="0"/>
              </a:rPr>
              <a:t> _employees)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e.Accept</a:t>
            </a:r>
            <a:r>
              <a:rPr lang="en-GB" sz="1200" dirty="0">
                <a:latin typeface="Consolas" panose="020B0609020204030204" pitchFamily="49" charset="0"/>
              </a:rPr>
              <a:t>(visitor);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3046" y="283433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Three employee types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Clerk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Clerk()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: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"Hank"</a:t>
            </a:r>
            <a:r>
              <a:rPr lang="en-GB" sz="1200" dirty="0">
                <a:latin typeface="Consolas" panose="020B0609020204030204" pitchFamily="49" charset="0"/>
              </a:rPr>
              <a:t>, 25000.0, 14)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Director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Director()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: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"Elly"</a:t>
            </a:r>
            <a:r>
              <a:rPr lang="en-GB" sz="1200" dirty="0">
                <a:latin typeface="Consolas" panose="020B0609020204030204" pitchFamily="49" charset="0"/>
              </a:rPr>
              <a:t>, 35000.0, 16)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President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President()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: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"Dick"</a:t>
            </a:r>
            <a:r>
              <a:rPr lang="en-GB" sz="1200" dirty="0">
                <a:latin typeface="Consolas" panose="020B0609020204030204" pitchFamily="49" charset="0"/>
              </a:rPr>
              <a:t>, 45000.0, 21)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33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27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754" y="283433"/>
            <a:ext cx="63460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MainApp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startup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class for Real-World 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Visitor Design Pattern.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MainApp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Entry point into console application.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Main()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Setup employee collection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Employees</a:t>
            </a:r>
            <a:r>
              <a:rPr lang="en-GB" sz="1200" dirty="0">
                <a:latin typeface="Consolas" panose="020B0609020204030204" pitchFamily="49" charset="0"/>
              </a:rPr>
              <a:t> e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Employees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Clerk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Director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President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Employees are 'visited'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e.Accept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IncomeVisitor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e.Accept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VacationVisitor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Wait for user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.ReadKey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86585" y="37657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Output</a:t>
            </a:r>
          </a:p>
          <a:p>
            <a:r>
              <a:rPr lang="en-GB" dirty="0"/>
              <a:t>Clerk Hank's new income: $27,500.00</a:t>
            </a:r>
            <a:br>
              <a:rPr lang="en-GB" dirty="0"/>
            </a:br>
            <a:r>
              <a:rPr lang="en-GB" dirty="0"/>
              <a:t>Director Elly's new income: $38,500.00</a:t>
            </a:r>
            <a:br>
              <a:rPr lang="en-GB" dirty="0"/>
            </a:br>
            <a:r>
              <a:rPr lang="en-GB" dirty="0"/>
              <a:t>President Dick's new income: $49,500.00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Clerk Hank's new vacation days: 17</a:t>
            </a:r>
            <a:br>
              <a:rPr lang="en-GB" dirty="0"/>
            </a:br>
            <a:r>
              <a:rPr lang="en-GB" dirty="0"/>
              <a:t>Director Elly's new vacation days: 19</a:t>
            </a:r>
            <a:br>
              <a:rPr lang="en-GB" dirty="0"/>
            </a:br>
            <a:r>
              <a:rPr lang="en-GB" dirty="0"/>
              <a:t>President Dick's new vacation days: 24</a:t>
            </a:r>
          </a:p>
        </p:txBody>
      </p:sp>
    </p:spTree>
    <p:extLst>
      <p:ext uri="{BB962C8B-B14F-4D97-AF65-F5344CB8AC3E}">
        <p14:creationId xmlns:p14="http://schemas.microsoft.com/office/powerpoint/2010/main" val="8662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Visitor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Visitor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https://sourcemaking.com/design_patterns/visitor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Visitor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https://en.wikipedia.org/wiki/visitor_pattern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91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29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510744" y="3013502"/>
            <a:ext cx="11705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end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09498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038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Strategy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Template Method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Principle of Least Surprise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simply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states that the result of performing some operation should be obvious, consistent, and predictable, based upon the name of the operation and other clues.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24338" y="2828836"/>
            <a:ext cx="3743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multiply(</a:t>
            </a:r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a, </a:t>
            </a:r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b)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    return a + b;</a:t>
            </a:r>
          </a:p>
          <a:p>
            <a:r>
              <a:rPr lang="en-GB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43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276" y="501650"/>
            <a:ext cx="8075448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24338" y="2828836"/>
            <a:ext cx="3743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multiply(</a:t>
            </a:r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a, </a:t>
            </a:r>
            <a:r>
              <a:rPr lang="en-GB" dirty="0" err="1">
                <a:latin typeface="Consolas" panose="020B0609020204030204" pitchFamily="49" charset="0"/>
              </a:rPr>
              <a:t>int</a:t>
            </a:r>
            <a:r>
              <a:rPr lang="en-GB" dirty="0">
                <a:latin typeface="Consolas" panose="020B0609020204030204" pitchFamily="49" charset="0"/>
              </a:rPr>
              <a:t> b)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    return a </a:t>
            </a:r>
            <a:r>
              <a:rPr lang="en-GB" b="1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b;</a:t>
            </a:r>
          </a:p>
          <a:p>
            <a:r>
              <a:rPr lang="en-GB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139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Principle of Least Surprise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But of course it’s rarely that easy.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Always consider context and user expectations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41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842</Words>
  <Application>Microsoft Office PowerPoint</Application>
  <PresentationFormat>Widescreen</PresentationFormat>
  <Paragraphs>445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等线</vt:lpstr>
      <vt:lpstr>Arial</vt:lpstr>
      <vt:lpstr>Calibri</vt:lpstr>
      <vt:lpstr>Calibri Light</vt:lpstr>
      <vt:lpstr>Consolas</vt:lpstr>
      <vt:lpstr>Segoe UI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Principles | Principle of Least Surprise</vt:lpstr>
      <vt:lpstr>PowerPoint Presentation</vt:lpstr>
      <vt:lpstr>PowerPoint Presentation</vt:lpstr>
      <vt:lpstr>PowerPoint Presentation</vt:lpstr>
      <vt:lpstr>Principles | Principle of Least Surprise</vt:lpstr>
      <vt:lpstr>Pattern | Strategy  Behavioural </vt:lpstr>
      <vt:lpstr>Pattern | Strategy  Behavioural </vt:lpstr>
      <vt:lpstr>PowerPoint Presentation</vt:lpstr>
      <vt:lpstr>PowerPoint Presentation</vt:lpstr>
      <vt:lpstr>Pattern | Strategy  Behavioural </vt:lpstr>
      <vt:lpstr>Pattern | Strategy  Behavioural</vt:lpstr>
      <vt:lpstr>Pattern | Template Method  Behavioural </vt:lpstr>
      <vt:lpstr>PowerPoint Presentation</vt:lpstr>
      <vt:lpstr>PowerPoint Presentation</vt:lpstr>
      <vt:lpstr>PowerPoint Presentation</vt:lpstr>
      <vt:lpstr>PowerPoint Presentation</vt:lpstr>
      <vt:lpstr>Pattern | Template Method  Behavioural </vt:lpstr>
      <vt:lpstr>Pattern | Template Method  Behavioural</vt:lpstr>
      <vt:lpstr>Pattern | Visitor  Behavioural </vt:lpstr>
      <vt:lpstr>PowerPoint Presentation</vt:lpstr>
      <vt:lpstr>PowerPoint Presentation</vt:lpstr>
      <vt:lpstr>PowerPoint Presentation</vt:lpstr>
      <vt:lpstr>PowerPoint Presentation</vt:lpstr>
      <vt:lpstr>Pattern | Visitor  Behavioural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73</cp:revision>
  <dcterms:created xsi:type="dcterms:W3CDTF">2016-05-13T07:51:51Z</dcterms:created>
  <dcterms:modified xsi:type="dcterms:W3CDTF">2016-11-30T21:54:53Z</dcterms:modified>
</cp:coreProperties>
</file>